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90" r:id="rId3"/>
    <p:sldId id="362" r:id="rId4"/>
    <p:sldId id="341" r:id="rId5"/>
    <p:sldId id="353" r:id="rId6"/>
    <p:sldId id="368" r:id="rId7"/>
    <p:sldId id="359" r:id="rId8"/>
    <p:sldId id="363" r:id="rId9"/>
    <p:sldId id="364" r:id="rId10"/>
    <p:sldId id="365" r:id="rId11"/>
    <p:sldId id="269" r:id="rId12"/>
    <p:sldId id="366" r:id="rId13"/>
    <p:sldId id="273" r:id="rId14"/>
    <p:sldId id="367" r:id="rId15"/>
    <p:sldId id="276" r:id="rId16"/>
    <p:sldId id="277" r:id="rId17"/>
    <p:sldId id="260" r:id="rId18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2778"/>
    <a:srgbClr val="D6C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65" autoAdjust="0"/>
    <p:restoredTop sz="91412" autoAdjust="0"/>
  </p:normalViewPr>
  <p:slideViewPr>
    <p:cSldViewPr snapToGrid="0">
      <p:cViewPr varScale="1">
        <p:scale>
          <a:sx n="87" d="100"/>
          <a:sy n="87" d="100"/>
        </p:scale>
        <p:origin x="1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9FFE24B-FDE8-4EEE-8317-35B658CE11B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DBE7117-10F4-43BB-B580-6200B1870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E7117-10F4-43BB-B580-6200B18708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0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E40BC-6B71-6B8A-58C7-7CE77BE8B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2427CD-6F86-45AA-664E-8C6131234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7BAA7-1DB0-BBD0-1B5B-4CF5EE5B6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t-EE" sz="1300" dirty="0"/>
              <a:t>kolme astme: „statistika näitab X“ (fakt) → „see tähendab, et olukord halveneb“ (tõlgendus) → „ja seepärast tuleks teha Y“ (väärtus).</a:t>
            </a:r>
          </a:p>
          <a:p>
            <a:pPr lvl="0"/>
            <a:r>
              <a:rPr lang="et-EE" sz="1300" dirty="0"/>
              <a:t>Vaidlus käib tavaliselt esimesel tasandil, aga tegelik lahkarvamus on kolmandal.</a:t>
            </a:r>
          </a:p>
          <a:p>
            <a:pPr lvl="0"/>
            <a:r>
              <a:rPr lang="et-EE" sz="1300" dirty="0"/>
              <a:t>Sellepärast ei lõpeta faktide </a:t>
            </a:r>
            <a:r>
              <a:rPr lang="et-EE" sz="1300" dirty="0" err="1"/>
              <a:t>juurdetoomine</a:t>
            </a:r>
            <a:r>
              <a:rPr lang="et-EE" sz="1300" dirty="0"/>
              <a:t> vaidlust – </a:t>
            </a:r>
            <a:r>
              <a:rPr lang="et-EE" sz="1300" dirty="0" err="1"/>
              <a:t>juurdetoodud</a:t>
            </a:r>
            <a:r>
              <a:rPr lang="et-EE" sz="1300" dirty="0"/>
              <a:t> fakt paneb teise poole hoopis kaitsesse, sest ta tajub rünnakut sellele, mis on tema jaoks õige.</a:t>
            </a:r>
          </a:p>
          <a:p>
            <a:pPr lvl="0"/>
            <a:r>
              <a:rPr lang="et-EE" sz="1300" dirty="0"/>
              <a:t>Praktiline järeldus: küsi „mis on selle juures sinu jaoks kõige tähtsam?“ – see viib vestluse sinna, kus lahkarvamus tegelikult asub.</a:t>
            </a:r>
          </a:p>
          <a:p>
            <a:r>
              <a:rPr lang="et-EE" sz="1300" i="1" dirty="0"/>
              <a:t>„Enamik vaidlusi peetakse faktide tasandil, aga tegelik lahkarvamus on väärtuste tasandil.“</a:t>
            </a:r>
            <a:endParaRPr lang="et-EE" sz="1300" dirty="0"/>
          </a:p>
          <a:p>
            <a:r>
              <a:rPr lang="et-EE" sz="1300" b="1" dirty="0"/>
              <a:t>Küsimus saali: </a:t>
            </a:r>
            <a:r>
              <a:rPr lang="et-EE" sz="1300" dirty="0"/>
              <a:t>„Millal te viimati vaidlesite numbrite üle, kui tegelik erimeelsus oli hoopis mujal?“</a:t>
            </a:r>
          </a:p>
          <a:p>
            <a:r>
              <a:rPr lang="et-EE" sz="1300" b="1" dirty="0"/>
              <a:t>Üleminek: </a:t>
            </a:r>
            <a:r>
              <a:rPr lang="et-EE" sz="1300" i="1" dirty="0"/>
              <a:t>„Vaatame nüüd, kus teie ise seisate.“</a:t>
            </a:r>
            <a:endParaRPr lang="et-EE" sz="1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778F9-D93C-D6EB-30E2-3A599E0A6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E7117-10F4-43BB-B580-6200B18708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64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2480" indent="-362480">
              <a:spcAft>
                <a:spcPts val="740"/>
              </a:spcAft>
              <a:buSzPct val="100000"/>
              <a:buChar char="▪"/>
            </a:pP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„Kool peaks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vältima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teemasid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mis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võivad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peredes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eriarvamusi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tekitada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.“</a:t>
            </a:r>
            <a:endParaRPr lang="en-US" sz="1300" dirty="0"/>
          </a:p>
          <a:p>
            <a:pPr marL="362480" indent="-362480">
              <a:spcAft>
                <a:spcPts val="740"/>
              </a:spcAft>
              <a:buSzPct val="100000"/>
              <a:buChar char="▪"/>
            </a:pP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„Ma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tean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üsna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hästi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mida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arvavad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inimesed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minust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erinevalt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mõtlevad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.“</a:t>
            </a:r>
            <a:endParaRPr lang="en-US" sz="1300" dirty="0"/>
          </a:p>
          <a:p>
            <a:pPr marL="362480" indent="-362480">
              <a:spcAft>
                <a:spcPts val="740"/>
              </a:spcAft>
              <a:buSzPct val="100000"/>
              <a:buChar char="▪"/>
            </a:pP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Mõnda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arvamust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pea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üldse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ära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kuulama</a:t>
            </a:r>
            <a:r>
              <a:rPr lang="en-US" sz="1300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.“</a:t>
            </a:r>
            <a:endParaRPr lang="en-US" sz="1300" dirty="0"/>
          </a:p>
          <a:p>
            <a:pPr lvl="0"/>
            <a:endParaRPr lang="et-EE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E7117-10F4-43BB-B580-6200B18708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29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min. Chris Argyrise järelduste redel. Mõte: me arvame, et reageerime faktile, aga tegelikult reageerime oma järeldusele, mille tegime sekundi murdosaga.
Näide läbi astmete: kolleeg ei tervitanud koridoris → (valin selle detaili) → (tõlgendan: ta ignoreeris mind) → (järeldan: ta ei pea minust lugu) → (usun: ta on ülbe) → (tegutsen: ma ei räägi temaga).
Praktiline võte: „Millise astme peal ma praegu olen?“ ja „Mis ma tegelikult nägin või kuulsin?“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min. See on juhendaja jaoks kõige olulisem slaid, kui ta töötab klassi või kogukonnakoosolekuga – siin on samm-sammult käitumisjuhis.
Rõhuta järjekorda: esimesed kolm sammu on suhte, mitte sisu kohta. Sisu juurde saab tagasi alles siis, kui pinge on langenud.
Kuues samm on see, mida kõige sagedamini unustatakse: kokkulepe, kuidas edasi. Ilma selleta jääb konflikt õhku rippuma ja tuleb tagasi valjemana.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min. See slaid kaitseb osalejat läbipõlemise eest ja vastab küsimusele, mis tuleb alati: „Kas ma pean siis kõike kuulama?“
Vastus: ei. Dialoog on meetod, mitte kohustus. Ja on asju, mis ei ole arutelu teemad – inimväärikus ja teiste turvalisus ei ole läbiräägitavad.
Eristus, mis tasub selgelt välja öelda: arvamust võib arutada; ähvardust, vaenu õhutamist ja alandamist ei arutata, vaid peatatakse.
Lisa haridusasutuse kontekstis: piiri seadmine ei ole dialoogi läbikukkumine, vaid selle eeldus. Ilma piirita ei ole ruum turvaline neile, kelle pihta löök käib.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min. Käi seitse võtet kiirelt läbi – need on kordus, mitte uus info.
Seejärel harjutus 4 (lõppring): igaüks ütleb ühe lause – „Üks asi, mida ma järgmisel korral teisiti teen, on…“. Ei kommenteerita, ei arutata.
Lõppring on kõige olulisem hetk kinnistumiseks: valjusti öeldud kavatsus jääb meelde teisiti kui kuuldud nõuanne.
Vihje: kirjuta lubadused üles ja saada need osalejatele nädala pärast meili teel tagasi.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simene slaid">
    <p:bg>
      <p:bgPr>
        <a:solidFill>
          <a:srgbClr val="7427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1664" y="2410547"/>
            <a:ext cx="10512136" cy="2212253"/>
          </a:xfrm>
        </p:spPr>
        <p:txBody>
          <a:bodyPr anchor="b"/>
          <a:lstStyle>
            <a:lvl1pPr algn="r">
              <a:defRPr sz="6000" b="1">
                <a:solidFill>
                  <a:schemeClr val="bg1"/>
                </a:solidFill>
                <a:latin typeface="Sitka Text" panose="02000505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5418" y="4936691"/>
            <a:ext cx="7488382" cy="829108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Sitka Text" panose="02000505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56"/>
            <a:ext cx="6949940" cy="184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01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u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212726"/>
            <a:ext cx="7492999" cy="1400174"/>
          </a:xfrm>
        </p:spPr>
        <p:txBody>
          <a:bodyPr/>
          <a:lstStyle>
            <a:lvl1pPr>
              <a:defRPr b="1">
                <a:solidFill>
                  <a:srgbClr val="742778"/>
                </a:solidFill>
                <a:latin typeface="Sitka Display" panose="02000505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2019300"/>
            <a:ext cx="11366499" cy="4508500"/>
          </a:xfrm>
        </p:spPr>
        <p:txBody>
          <a:bodyPr/>
          <a:lstStyle>
            <a:lvl1pPr marL="0" indent="0">
              <a:buNone/>
              <a:defRPr/>
            </a:lvl1pPr>
            <a:lvl2pPr marL="444500" indent="-228600">
              <a:buClr>
                <a:srgbClr val="742778"/>
              </a:buClr>
              <a:buFont typeface="Calibri" panose="020F0502020204030204" pitchFamily="34" charset="0"/>
              <a:buChar char="–"/>
              <a:defRPr/>
            </a:lvl2pPr>
            <a:lvl3pPr marL="812800" indent="-228600">
              <a:buClr>
                <a:srgbClr val="742778"/>
              </a:buClr>
              <a:buFont typeface="Wingdings" panose="05000000000000000000" pitchFamily="2" charset="2"/>
              <a:buChar char="§"/>
              <a:defRPr/>
            </a:lvl3pPr>
            <a:lvl4pPr marL="1168400" indent="-228600">
              <a:buClr>
                <a:srgbClr val="742778"/>
              </a:buClr>
              <a:buFont typeface="Courier New" panose="02070309020205020404" pitchFamily="49" charset="0"/>
              <a:buChar char="o"/>
              <a:defRPr/>
            </a:lvl4pPr>
            <a:lvl5pPr marL="1524000" indent="-228600">
              <a:buClr>
                <a:srgbClr val="742778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4608249"/>
            <a:ext cx="4056277" cy="36682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895" y="212726"/>
            <a:ext cx="4088647" cy="108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bg>
      <p:bgPr>
        <a:solidFill>
          <a:srgbClr val="7427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298700"/>
            <a:ext cx="10515600" cy="28702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Sitka Heading" panose="02000505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736" y="1"/>
            <a:ext cx="8231264" cy="2179638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31850" y="5638800"/>
            <a:ext cx="10515600" cy="736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497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EE1BF-B5E1-4458-9FDB-C0AB3C9CD798}" type="datetime1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7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5C3D-EF92-47E7-B11C-00540EA6A666}" type="datetime1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08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F171A-9118-4F9E-8344-5E70458070AA}" type="datetime1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87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2B82-0B3D-49A0-AA39-1154480DEDA1}" type="datetime1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13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5A55-9BE9-4EB5-AA58-F04BA597B95B}" type="datetime1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1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369DA-3BF9-4715-A9B4-9131FCD75AA0}" type="datetime1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5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4754C-CDA3-49E0-A8AF-8D1FAAA52A97}" type="datetime1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32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CF41-513B-42F0-B2FB-2EFE353C48B6}" type="datetime1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40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19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8CBBA-DB16-48B5-9306-66247AEE12D7}" type="datetime1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0DA87-4470-4FBF-A887-519CB4471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5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pille.tsopp-pagan@naistetugi.e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Kuidas rääkida keerulistel teemadel?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/>
              <a:t>Pille Tsopp-Pagan</a:t>
            </a:r>
          </a:p>
          <a:p>
            <a:r>
              <a:rPr lang="et-EE" dirty="0"/>
              <a:t>tegevjuht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58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Millest me räägime?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469036"/>
            <a:ext cx="10526849" cy="5058764"/>
          </a:xfrm>
        </p:spPr>
        <p:txBody>
          <a:bodyPr>
            <a:normAutofit/>
          </a:bodyPr>
          <a:lstStyle/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Jälgi, mis teeb vaieldava teema raskeks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Eristad, kuna vaidlus käib faktide millal tõlgenduste ja millal väärtuste üle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Kuula nii, et teine pool tunneb end kuulduna</a:t>
            </a:r>
            <a:endParaRPr lang="et-EE" altLang="et-EE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Aktiivse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kuulamise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empaatilise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vastamise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põhivõtte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 on võimalik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harjutada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nagu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muud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oskust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Enneta vastandumist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Märka stereotüüpe, sildistamist ja „vaid üks saab võita“ dünaamikat enne, kui see vestluse üle võtab.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Hoia emotsioone vaos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Nii enda kui teiste. Tead, kuidas ärritunud olukord maha jahutada või vestlus väärikalt lõpetada.</a:t>
            </a: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36550" eaLnBrk="1">
              <a:lnSpc>
                <a:spcPct val="73000"/>
              </a:lnSpc>
              <a:spcAft>
                <a:spcPts val="120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44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E5652-017F-1FA7-F233-BEC5F1D86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B7512-F139-4723-6F98-09FB8EE7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Kokkulepped</a:t>
            </a:r>
            <a:r>
              <a:rPr lang="fi-FI" dirty="0"/>
              <a:t>, </a:t>
            </a:r>
            <a:r>
              <a:rPr lang="fi-FI" dirty="0" err="1"/>
              <a:t>mis</a:t>
            </a:r>
            <a:r>
              <a:rPr lang="fi-FI" dirty="0"/>
              <a:t> </a:t>
            </a:r>
            <a:r>
              <a:rPr lang="fi-FI" dirty="0" err="1"/>
              <a:t>teevad</a:t>
            </a:r>
            <a:r>
              <a:rPr lang="fi-FI" dirty="0"/>
              <a:t> </a:t>
            </a:r>
            <a:r>
              <a:rPr lang="fi-FI" dirty="0" err="1"/>
              <a:t>ruumi</a:t>
            </a:r>
            <a:r>
              <a:rPr lang="fi-FI" dirty="0"/>
              <a:t> </a:t>
            </a:r>
            <a:r>
              <a:rPr lang="fi-FI" dirty="0" err="1"/>
              <a:t>turvaliseks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D4C37-5536-B90B-E3C3-F658CF6B4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469036"/>
            <a:ext cx="11366499" cy="5058764"/>
          </a:xfrm>
        </p:spPr>
        <p:txBody>
          <a:bodyPr>
            <a:normAutofit/>
          </a:bodyPr>
          <a:lstStyle/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Räägi enda nimel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Mina arvan“, mitte „kõik teavad“ või „teie inimesed arvate“;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Üks kõneleb korraga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katkesta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tahad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vastata,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kirjuta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mõte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üles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oota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Vaidle idee mitte inimesega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Ründa argumenti mitte isikut või tema tausta;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Täpsusta enne oletamist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„Mida sa selle all mõtled?“ enne kui otsustad, mida ta mõtles;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Siin räägitavad näited jäävad siia, põhimõtted võtame kaasa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 on ebamugav, ära osale, kuula</a:t>
            </a:r>
          </a:p>
          <a:p>
            <a:pPr indent="-336550" eaLnBrk="1">
              <a:lnSpc>
                <a:spcPct val="73000"/>
              </a:lnSpc>
              <a:spcAft>
                <a:spcPts val="120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36550" eaLnBrk="1">
              <a:lnSpc>
                <a:spcPct val="73000"/>
              </a:lnSpc>
              <a:spcAft>
                <a:spcPts val="120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257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Tänane inforuum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1" y="1469036"/>
            <a:ext cx="6982460" cy="5388964"/>
          </a:xfrm>
        </p:spPr>
        <p:txBody>
          <a:bodyPr>
            <a:normAutofit/>
          </a:bodyPr>
          <a:lstStyle/>
          <a:p>
            <a:pPr indent="-336550" eaLnBrk="1">
              <a:lnSpc>
                <a:spcPct val="73000"/>
              </a:lnSpc>
              <a:spcAft>
                <a:spcPts val="120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Algorütmid</a:t>
            </a:r>
            <a:r>
              <a:rPr lang="et-EE" altLang="et-E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näitavad meile seda, millega me juba nõustume. Erimeelsus tundub seetõttu erandlikum ja äärmuslikum, kui ta reaalselt on.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Emotsionaalne ja ärritav sisu levib kiiremini kui rahulik - viha on kiiremini leviv kui argumendid selle taga.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Ühiseid infoallikaid on vähem: kaks inimest võivad rääkida sama sündmuse eri versioonidest.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 on kiire – jõuame reageerida enne, kui jõuame mõelda.</a:t>
            </a:r>
          </a:p>
          <a:p>
            <a:pPr marL="6350" indent="-342900" eaLnBrk="1">
              <a:lnSpc>
                <a:spcPct val="73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Avalik vaidlus valgub isiklikku suhtlusesse: klassiruumi, õpetajate tuppa, külakoosolekule, pere pidulauda.</a:t>
            </a:r>
          </a:p>
          <a:p>
            <a:pPr indent="-336550" eaLnBrk="1">
              <a:lnSpc>
                <a:spcPct val="73000"/>
              </a:lnSpc>
              <a:spcAft>
                <a:spcPts val="120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36550" eaLnBrk="1">
              <a:lnSpc>
                <a:spcPct val="73000"/>
              </a:lnSpc>
              <a:spcAft>
                <a:spcPts val="120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B479C997-1E08-A7E9-6535-3720386124F0}"/>
              </a:ext>
            </a:extLst>
          </p:cNvPr>
          <p:cNvSpPr/>
          <p:nvPr/>
        </p:nvSpPr>
        <p:spPr>
          <a:xfrm>
            <a:off x="7376161" y="1393592"/>
            <a:ext cx="4023360" cy="4471416"/>
          </a:xfrm>
          <a:prstGeom prst="roundRect">
            <a:avLst>
              <a:gd name="adj" fmla="val 1818"/>
            </a:avLst>
          </a:prstGeom>
          <a:solidFill>
            <a:srgbClr val="7030A0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 b="1" dirty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endParaRPr lang="et-EE" sz="2000" b="1" dirty="0">
              <a:solidFill>
                <a:schemeClr val="bg1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Inimesed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lõpeta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arvamuse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omamist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nad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lõpetavad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selle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väljaütlemise</a:t>
            </a: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  <a:p>
            <a:endParaRPr lang="et-EE" sz="2000" dirty="0">
              <a:solidFill>
                <a:schemeClr val="bg1"/>
              </a:solidFill>
            </a:endParaRPr>
          </a:p>
          <a:p>
            <a:endParaRPr lang="et-EE" sz="2000" dirty="0">
              <a:solidFill>
                <a:schemeClr val="bg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Vaikus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ole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kokkulepe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Arutelu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mida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peeta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kao</a:t>
            </a:r>
            <a:r>
              <a:rPr lang="et-EE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vaid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kolib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sinna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kus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keegi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vastu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vaidle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1431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Tundlikud teemad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2" y="1294860"/>
            <a:ext cx="10074002" cy="556313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Identiteet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me ründame teemat või mind isikuna? Rünnak arvamusele tundub rünnakuna endale;</a:t>
            </a:r>
          </a:p>
          <a:p>
            <a:pPr marL="6350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Väärtused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Kaks inimest võivad tugineda samadele faktidele, aga erinevatele väärtustele: vabadus vs turvalisus, õiglus vs kord;</a:t>
            </a:r>
          </a:p>
          <a:p>
            <a:pPr marL="6350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Kogemus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Kellegi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jaoks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abstraktne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jaoks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tema elust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Sama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sõna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kaalub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erinevalt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Kuuluvus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„Kui ma seda ütlen, mida minu omad arvavad?“ Grupilojaalsus mõjutab öeldut rohkem kui veendumus.</a:t>
            </a:r>
          </a:p>
          <a:p>
            <a:pPr marL="6350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et-EE" altLang="et-E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Võim</a:t>
            </a:r>
          </a:p>
          <a:p>
            <a:pPr marL="450850" lvl="1" indent="-342900">
              <a:lnSpc>
                <a:spcPct val="73000"/>
              </a:lnSpc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Kellel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ruumis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suurem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võimu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rääkida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kuulatakse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vähem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määrab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üldse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sõna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võtab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36550">
              <a:lnSpc>
                <a:spcPct val="73000"/>
              </a:lnSpc>
              <a:spcAft>
                <a:spcPts val="120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36550">
              <a:lnSpc>
                <a:spcPct val="73000"/>
              </a:lnSpc>
              <a:spcAft>
                <a:spcPts val="120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</a:tabLst>
            </a:pPr>
            <a:endParaRPr lang="et-EE" altLang="et-E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3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2EEAC-3D7C-6825-AB8D-1E65C6DE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FE90-6509-FB89-1AD8-E0207C392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Vestluste tasandid</a:t>
            </a:r>
            <a:endParaRPr 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0499B5B-78EF-ACA6-CE03-580FECA11009}"/>
              </a:ext>
            </a:extLst>
          </p:cNvPr>
          <p:cNvSpPr/>
          <p:nvPr/>
        </p:nvSpPr>
        <p:spPr>
          <a:xfrm>
            <a:off x="665480" y="1893025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1</a:t>
            </a:r>
          </a:p>
          <a:p>
            <a:pPr algn="ctr"/>
            <a:r>
              <a:rPr lang="et-EE" sz="2800" dirty="0"/>
              <a:t>Fakt</a:t>
            </a:r>
          </a:p>
          <a:p>
            <a:pPr algn="ctr"/>
            <a:endParaRPr lang="et-EE" sz="2800" dirty="0"/>
          </a:p>
          <a:p>
            <a:r>
              <a:rPr lang="et-EE" sz="2800" dirty="0"/>
              <a:t>Mis juhtus? Mida mõõdeti?</a:t>
            </a:r>
            <a:endParaRPr lang="et-EE" sz="2200" dirty="0"/>
          </a:p>
          <a:p>
            <a:r>
              <a:rPr lang="et-EE" sz="2200" dirty="0"/>
              <a:t>„maikuus oli 5 avariid elektritõukside ja jalakäijate vahel“</a:t>
            </a: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5E7C686C-BF45-113E-6FD2-8978ECF74375}"/>
              </a:ext>
            </a:extLst>
          </p:cNvPr>
          <p:cNvSpPr/>
          <p:nvPr/>
        </p:nvSpPr>
        <p:spPr>
          <a:xfrm>
            <a:off x="4249057" y="1906085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2</a:t>
            </a:r>
          </a:p>
          <a:p>
            <a:pPr algn="ctr"/>
            <a:r>
              <a:rPr lang="et-EE" sz="2800" dirty="0"/>
              <a:t>Tõlgendus</a:t>
            </a:r>
          </a:p>
          <a:p>
            <a:pPr algn="ctr"/>
            <a:endParaRPr lang="et-EE" sz="2000" dirty="0"/>
          </a:p>
          <a:p>
            <a:r>
              <a:rPr lang="et-EE" sz="2800" dirty="0"/>
              <a:t>Mida see minu jaoks tähendab?</a:t>
            </a:r>
          </a:p>
          <a:p>
            <a:endParaRPr lang="et-EE" dirty="0"/>
          </a:p>
          <a:p>
            <a:r>
              <a:rPr lang="et-EE" sz="2200" dirty="0"/>
              <a:t>„Olukord kõnniteedel muutub ohtlikumaks“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C033F1B5-1878-D734-4DD8-5CC26FC02A28}"/>
              </a:ext>
            </a:extLst>
          </p:cNvPr>
          <p:cNvSpPr/>
          <p:nvPr/>
        </p:nvSpPr>
        <p:spPr>
          <a:xfrm>
            <a:off x="7886700" y="1932212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800" dirty="0">
                <a:solidFill>
                  <a:prstClr val="black"/>
                </a:solidFill>
                <a:latin typeface="Calibri" panose="020F0502020204030204"/>
              </a:rPr>
              <a:t>3</a:t>
            </a: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Väärtus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 on õige? Mis on tähtis?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„turvaline linn kõigi jaoks“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40A65B-7A45-B428-B912-844BCE096CB1}"/>
              </a:ext>
            </a:extLst>
          </p:cNvPr>
          <p:cNvSpPr txBox="1"/>
          <p:nvPr/>
        </p:nvSpPr>
        <p:spPr>
          <a:xfrm>
            <a:off x="665480" y="5564777"/>
            <a:ext cx="9636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Enamik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vaidlusi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peetakse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faktide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tasandil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aga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tegelik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lahkarvamus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on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väärtuste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tasandil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t-EE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Vahel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lõpeta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juurdetoodud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faktid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vaidlust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– need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panevad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teise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poole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veel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rohkem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kaitsesse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b="1" dirty="0"/>
          </a:p>
          <a:p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1480850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CAEF-EAD1-759A-017D-B8774F7D9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D328F-CA42-946A-2A50-288C25F8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Väitejoon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EDF011-FBCD-3773-7E19-3681B155476B}"/>
              </a:ext>
            </a:extLst>
          </p:cNvPr>
          <p:cNvSpPr txBox="1"/>
          <p:nvPr/>
        </p:nvSpPr>
        <p:spPr>
          <a:xfrm>
            <a:off x="694914" y="4047450"/>
            <a:ext cx="9636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Pane end joonel enda jaoks sobivasse paika</a:t>
            </a:r>
            <a:endParaRPr lang="et-EE" sz="2800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861F25A-EBC8-39CD-80E7-E4CB2335D193}"/>
              </a:ext>
            </a:extLst>
          </p:cNvPr>
          <p:cNvCxnSpPr/>
          <p:nvPr/>
        </p:nvCxnSpPr>
        <p:spPr>
          <a:xfrm flipV="1">
            <a:off x="935915" y="3238052"/>
            <a:ext cx="9154758" cy="107576"/>
          </a:xfrm>
          <a:prstGeom prst="straightConnector1">
            <a:avLst/>
          </a:prstGeom>
          <a:ln w="85725">
            <a:solidFill>
              <a:srgbClr val="74277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190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37DDF-2BBC-444E-50F8-4E24C591C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9192-75F2-FC0C-BC07-1C730409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Aktiivne kuulamine</a:t>
            </a:r>
            <a:endParaRPr 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2243EE0-1F39-21CB-BC95-F200CD731445}"/>
              </a:ext>
            </a:extLst>
          </p:cNvPr>
          <p:cNvSpPr/>
          <p:nvPr/>
        </p:nvSpPr>
        <p:spPr>
          <a:xfrm>
            <a:off x="125546" y="1893025"/>
            <a:ext cx="1642291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200" b="1" dirty="0"/>
              <a:t>Ole kohal!</a:t>
            </a:r>
          </a:p>
          <a:p>
            <a:pPr algn="ctr"/>
            <a:endParaRPr lang="et-EE" sz="2200" dirty="0"/>
          </a:p>
          <a:p>
            <a:pPr algn="ctr"/>
            <a:r>
              <a:rPr lang="et-EE" sz="2200" dirty="0"/>
              <a:t>Füüsiline:</a:t>
            </a:r>
          </a:p>
          <a:p>
            <a:pPr algn="ctr"/>
            <a:r>
              <a:rPr lang="et-EE" sz="2200" dirty="0"/>
              <a:t>telefon kotti, silmside, keha teise väitleja poole</a:t>
            </a: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0A9E9D9A-4DCA-42E7-0DCF-66538DFF2AC8}"/>
              </a:ext>
            </a:extLst>
          </p:cNvPr>
          <p:cNvSpPr/>
          <p:nvPr/>
        </p:nvSpPr>
        <p:spPr>
          <a:xfrm>
            <a:off x="7718702" y="1897376"/>
            <a:ext cx="198265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200" b="1" dirty="0"/>
              <a:t>Pane tähele emotsiooni</a:t>
            </a:r>
          </a:p>
          <a:p>
            <a:pPr algn="ctr"/>
            <a:endParaRPr lang="et-EE" sz="2200" dirty="0"/>
          </a:p>
          <a:p>
            <a:pPr algn="ctr"/>
            <a:r>
              <a:rPr lang="et-EE" sz="2200" dirty="0"/>
              <a:t>„Kõlab, nagu see on su jaoks suur probleem“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25DD2AEA-BD6E-6BB8-F14E-C7D7872F164F}"/>
              </a:ext>
            </a:extLst>
          </p:cNvPr>
          <p:cNvSpPr/>
          <p:nvPr/>
        </p:nvSpPr>
        <p:spPr>
          <a:xfrm>
            <a:off x="9858110" y="1906085"/>
            <a:ext cx="1877786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200" b="1" dirty="0">
                <a:solidFill>
                  <a:prstClr val="black"/>
                </a:solidFill>
                <a:latin typeface="Calibri" panose="020F0502020204030204"/>
              </a:rPr>
              <a:t>Kontrolli enda eelduseid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Enne vastamist küsi endalt: „Mida ma just praegu tema kohta eeldasin?“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12AA512-66C5-90F9-0623-72A5C98205BC}"/>
              </a:ext>
            </a:extLst>
          </p:cNvPr>
          <p:cNvSpPr/>
          <p:nvPr/>
        </p:nvSpPr>
        <p:spPr>
          <a:xfrm>
            <a:off x="5689252" y="1897373"/>
            <a:ext cx="1877787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200" b="1" dirty="0"/>
              <a:t>Oota vastust</a:t>
            </a:r>
          </a:p>
          <a:p>
            <a:pPr algn="ctr"/>
            <a:endParaRPr lang="et-EE" sz="2200" dirty="0"/>
          </a:p>
          <a:p>
            <a:pPr algn="ctr"/>
            <a:r>
              <a:rPr lang="et-EE" sz="2200" dirty="0"/>
              <a:t>Loe kolmeni enne, kui vastad. </a:t>
            </a:r>
            <a:r>
              <a:rPr lang="et-EE" sz="2200" dirty="0" err="1"/>
              <a:t>Oluliseim</a:t>
            </a:r>
            <a:r>
              <a:rPr lang="et-EE" sz="2200" dirty="0"/>
              <a:t> lause tuleb pärast pausi</a:t>
            </a:r>
            <a:endParaRPr lang="fi-FI" sz="2200" dirty="0"/>
          </a:p>
          <a:p>
            <a:pPr algn="ctr"/>
            <a:endParaRPr lang="et-EE" sz="3200" dirty="0"/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DB28DCB1-CEE1-83BE-2703-0F9310AB17A5}"/>
              </a:ext>
            </a:extLst>
          </p:cNvPr>
          <p:cNvSpPr/>
          <p:nvPr/>
        </p:nvSpPr>
        <p:spPr>
          <a:xfrm>
            <a:off x="3640553" y="1875611"/>
            <a:ext cx="1877787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200" b="1" dirty="0"/>
              <a:t>Küsi </a:t>
            </a:r>
            <a:r>
              <a:rPr lang="et-EE" sz="2200" dirty="0"/>
              <a:t>avatud küsimusi</a:t>
            </a:r>
          </a:p>
          <a:p>
            <a:pPr algn="ctr"/>
            <a:r>
              <a:rPr lang="fi-FI" sz="2000" dirty="0"/>
              <a:t>„</a:t>
            </a:r>
            <a:r>
              <a:rPr lang="fi-FI" sz="2000" dirty="0" err="1"/>
              <a:t>Kuidas</a:t>
            </a:r>
            <a:r>
              <a:rPr lang="fi-FI" sz="2000" dirty="0"/>
              <a:t> </a:t>
            </a:r>
            <a:r>
              <a:rPr lang="fi-FI" sz="2000" dirty="0" err="1"/>
              <a:t>sa</a:t>
            </a:r>
            <a:r>
              <a:rPr lang="fi-FI" sz="2000" dirty="0"/>
              <a:t> </a:t>
            </a:r>
            <a:r>
              <a:rPr lang="fi-FI" sz="2000" dirty="0" err="1"/>
              <a:t>selleni</a:t>
            </a:r>
            <a:r>
              <a:rPr lang="fi-FI" sz="2000" dirty="0"/>
              <a:t> </a:t>
            </a:r>
            <a:r>
              <a:rPr lang="fi-FI" sz="2000" dirty="0" err="1"/>
              <a:t>jõudsid</a:t>
            </a:r>
            <a:r>
              <a:rPr lang="fi-FI" sz="2000" dirty="0"/>
              <a:t>?“ </a:t>
            </a:r>
            <a:r>
              <a:rPr lang="fi-FI" sz="2000" dirty="0" err="1"/>
              <a:t>töötab</a:t>
            </a:r>
            <a:r>
              <a:rPr lang="fi-FI" sz="2000" dirty="0"/>
              <a:t>, „Kas </a:t>
            </a:r>
            <a:r>
              <a:rPr lang="fi-FI" sz="2000" dirty="0" err="1"/>
              <a:t>sa</a:t>
            </a:r>
            <a:r>
              <a:rPr lang="fi-FI" sz="2000" dirty="0"/>
              <a:t> ei </a:t>
            </a:r>
            <a:r>
              <a:rPr lang="fi-FI" sz="2000" dirty="0" err="1"/>
              <a:t>arva</a:t>
            </a:r>
            <a:r>
              <a:rPr lang="fi-FI" sz="2000" dirty="0"/>
              <a:t>, et…?“ ei </a:t>
            </a:r>
            <a:r>
              <a:rPr lang="fi-FI" sz="2000" dirty="0" err="1"/>
              <a:t>tööta</a:t>
            </a:r>
            <a:r>
              <a:rPr lang="fi-FI" sz="2000" dirty="0"/>
              <a:t> – </a:t>
            </a:r>
            <a:r>
              <a:rPr lang="fi-FI" sz="2000" dirty="0" err="1"/>
              <a:t>see</a:t>
            </a:r>
            <a:r>
              <a:rPr lang="fi-FI" sz="2000" dirty="0"/>
              <a:t> on </a:t>
            </a:r>
            <a:r>
              <a:rPr lang="fi-FI" sz="2000" dirty="0" err="1"/>
              <a:t>vastuväide</a:t>
            </a:r>
            <a:r>
              <a:rPr lang="fi-FI" sz="2000" dirty="0"/>
              <a:t> </a:t>
            </a:r>
            <a:r>
              <a:rPr lang="fi-FI" sz="2000" dirty="0" err="1"/>
              <a:t>küsimuse</a:t>
            </a:r>
            <a:r>
              <a:rPr lang="fi-FI" sz="2000" dirty="0"/>
              <a:t> </a:t>
            </a:r>
            <a:r>
              <a:rPr lang="fi-FI" sz="2000" dirty="0" err="1"/>
              <a:t>kujul</a:t>
            </a:r>
            <a:r>
              <a:rPr lang="fi-FI" sz="2000" dirty="0"/>
              <a:t>.</a:t>
            </a:r>
          </a:p>
          <a:p>
            <a:pPr algn="ctr"/>
            <a:endParaRPr lang="et-EE" sz="2200" dirty="0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E721CEB0-0B83-6520-14DF-AE2433AEBC6F}"/>
              </a:ext>
            </a:extLst>
          </p:cNvPr>
          <p:cNvSpPr/>
          <p:nvPr/>
        </p:nvSpPr>
        <p:spPr>
          <a:xfrm>
            <a:off x="1871620" y="1879960"/>
            <a:ext cx="1642291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200" b="1" dirty="0"/>
              <a:t>Peegelda!</a:t>
            </a:r>
          </a:p>
          <a:p>
            <a:pPr algn="ctr"/>
            <a:endParaRPr lang="et-EE" sz="2200" dirty="0"/>
          </a:p>
          <a:p>
            <a:pPr algn="ctr"/>
            <a:r>
              <a:rPr lang="et-EE" sz="2200" dirty="0"/>
              <a:t>„Kas ma saan õigesti aru, et…?“</a:t>
            </a:r>
          </a:p>
          <a:p>
            <a:pPr algn="ctr"/>
            <a:r>
              <a:rPr lang="et-EE" sz="2200" dirty="0"/>
              <a:t>Peegeldus pole nõustumine!</a:t>
            </a:r>
          </a:p>
        </p:txBody>
      </p:sp>
    </p:spTree>
    <p:extLst>
      <p:ext uri="{BB962C8B-B14F-4D97-AF65-F5344CB8AC3E}">
        <p14:creationId xmlns:p14="http://schemas.microsoft.com/office/powerpoint/2010/main" val="395336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3F5C0-211E-3B5A-EDAE-2C4B96C17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0D1C7-84B3-A835-3AAD-2515E1CB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Kuulamine ja oma järjekorra ootamine</a:t>
            </a:r>
            <a:endParaRPr 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C5F0C50-A2AC-2BCC-18E7-80050EC49C89}"/>
              </a:ext>
            </a:extLst>
          </p:cNvPr>
          <p:cNvSpPr/>
          <p:nvPr/>
        </p:nvSpPr>
        <p:spPr>
          <a:xfrm>
            <a:off x="465182" y="1805940"/>
            <a:ext cx="5299891" cy="4272642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Ma kuulan</a:t>
            </a:r>
          </a:p>
          <a:p>
            <a:pPr algn="ctr"/>
            <a:endParaRPr lang="et-EE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200" dirty="0"/>
              <a:t>Küsin, et paremini aru saada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200" dirty="0"/>
              <a:t>Suudan tema seisukoha ümber sõnastada nii, et ta nõustub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200" dirty="0"/>
              <a:t>Märkan, mis on tema jaoks kaalul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200" dirty="0"/>
              <a:t>Luban tal oma mõtte lõpetada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200" dirty="0"/>
              <a:t>Võin oma arvamust vestluse käigus täpsustada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DA2DCAF2-5E5C-D269-39DD-08F460FB2F59}"/>
              </a:ext>
            </a:extLst>
          </p:cNvPr>
          <p:cNvSpPr/>
          <p:nvPr/>
        </p:nvSpPr>
        <p:spPr>
          <a:xfrm>
            <a:off x="6348549" y="1853830"/>
            <a:ext cx="5012871" cy="4224751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800" dirty="0">
                <a:solidFill>
                  <a:prstClr val="black"/>
                </a:solidFill>
                <a:latin typeface="Calibri" panose="020F0502020204030204"/>
              </a:rPr>
              <a:t>Ootan oma argumendi esitamise  järjekorda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sz="2200" dirty="0"/>
              <a:t>Küsin, otsides viga teise loogikas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sz="2200" dirty="0"/>
              <a:t>Suudan ümber jutustada ainult karikatuuri, mitte fakti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sz="2200" dirty="0"/>
              <a:t>Märkan, kus ta eksib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sz="2200" dirty="0"/>
              <a:t>Lõpetan tema lause ise ära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sz="2200" dirty="0"/>
              <a:t>Tean enda arvates vastust juba enne teise lause lõpetamist</a:t>
            </a:r>
          </a:p>
        </p:txBody>
      </p:sp>
    </p:spTree>
    <p:extLst>
      <p:ext uri="{BB962C8B-B14F-4D97-AF65-F5344CB8AC3E}">
        <p14:creationId xmlns:p14="http://schemas.microsoft.com/office/powerpoint/2010/main" val="1547840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790C6-CD99-D9D4-F422-0434C4A7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9B0BE-E4B9-7C2B-803A-2A52C12D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LARA – neli sammu rasketes vestlustes</a:t>
            </a:r>
            <a:endParaRPr 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6958F72-3ECD-356F-B0EA-A70AB1057CA8}"/>
              </a:ext>
            </a:extLst>
          </p:cNvPr>
          <p:cNvSpPr/>
          <p:nvPr/>
        </p:nvSpPr>
        <p:spPr>
          <a:xfrm>
            <a:off x="654873" y="1893025"/>
            <a:ext cx="2142476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Kuula (</a:t>
            </a:r>
            <a:r>
              <a:rPr lang="et-EE" sz="2800" dirty="0" err="1"/>
              <a:t>Listen</a:t>
            </a:r>
            <a:r>
              <a:rPr lang="et-EE" sz="2800" dirty="0"/>
              <a:t>)</a:t>
            </a:r>
          </a:p>
          <a:p>
            <a:pPr algn="ctr"/>
            <a:endParaRPr lang="et-EE" sz="2800" dirty="0"/>
          </a:p>
          <a:p>
            <a:r>
              <a:rPr lang="et-EE" sz="2800" dirty="0"/>
              <a:t>Kuula teise argument lõpuni</a:t>
            </a:r>
            <a:endParaRPr lang="et-EE" sz="22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C3C6F04E-1A73-87E2-DA78-65E6597D4F1C}"/>
              </a:ext>
            </a:extLst>
          </p:cNvPr>
          <p:cNvSpPr/>
          <p:nvPr/>
        </p:nvSpPr>
        <p:spPr>
          <a:xfrm>
            <a:off x="2969624" y="1893025"/>
            <a:ext cx="2429692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Kinnita (</a:t>
            </a:r>
            <a:r>
              <a:rPr lang="et-EE" sz="2800" dirty="0" err="1"/>
              <a:t>approve</a:t>
            </a:r>
            <a:r>
              <a:rPr lang="et-EE" sz="2800" dirty="0"/>
              <a:t>)</a:t>
            </a:r>
          </a:p>
          <a:p>
            <a:r>
              <a:rPr lang="en-US" sz="2400" dirty="0" err="1"/>
              <a:t>Nimeta</a:t>
            </a:r>
            <a:r>
              <a:rPr lang="en-US" sz="2400" dirty="0"/>
              <a:t> see, mis on </a:t>
            </a:r>
            <a:r>
              <a:rPr lang="en-US" sz="2400" dirty="0" err="1"/>
              <a:t>tõsi</a:t>
            </a:r>
            <a:r>
              <a:rPr lang="en-US" sz="2400" dirty="0"/>
              <a:t>: „Ma </a:t>
            </a:r>
            <a:r>
              <a:rPr lang="en-US" sz="2400" dirty="0" err="1"/>
              <a:t>saan</a:t>
            </a:r>
            <a:r>
              <a:rPr lang="en-US" sz="2400" dirty="0"/>
              <a:t> </a:t>
            </a:r>
            <a:r>
              <a:rPr lang="en-US" sz="2400" dirty="0" err="1"/>
              <a:t>aru</a:t>
            </a:r>
            <a:r>
              <a:rPr lang="en-US" sz="2400" dirty="0"/>
              <a:t>, et see </a:t>
            </a:r>
            <a:r>
              <a:rPr lang="en-US" sz="2400" dirty="0" err="1"/>
              <a:t>teeb</a:t>
            </a:r>
            <a:r>
              <a:rPr lang="en-US" sz="2400" dirty="0"/>
              <a:t> </a:t>
            </a:r>
            <a:r>
              <a:rPr lang="en-US" sz="2400" dirty="0" err="1"/>
              <a:t>sulle</a:t>
            </a:r>
            <a:r>
              <a:rPr lang="en-US" sz="2400" dirty="0"/>
              <a:t> </a:t>
            </a:r>
            <a:r>
              <a:rPr lang="en-US" sz="2400" dirty="0" err="1"/>
              <a:t>muret</a:t>
            </a:r>
            <a:r>
              <a:rPr lang="en-US" sz="2400" dirty="0"/>
              <a:t>.“ </a:t>
            </a:r>
            <a:r>
              <a:rPr lang="en-US" sz="2400" dirty="0" err="1"/>
              <a:t>Kinnitamine</a:t>
            </a:r>
            <a:r>
              <a:rPr lang="en-US" sz="2400" dirty="0"/>
              <a:t> </a:t>
            </a:r>
            <a:r>
              <a:rPr lang="en-US" sz="2400" dirty="0" err="1"/>
              <a:t>ei</a:t>
            </a:r>
            <a:r>
              <a:rPr lang="en-US" sz="2400" dirty="0"/>
              <a:t> ole </a:t>
            </a:r>
            <a:r>
              <a:rPr lang="en-US" sz="2400" dirty="0" err="1"/>
              <a:t>nõustumine</a:t>
            </a:r>
            <a:r>
              <a:rPr lang="en-US" sz="2400" dirty="0"/>
              <a:t>.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AA1182F1-6D60-F8FF-8E0A-CC771E1172F9}"/>
              </a:ext>
            </a:extLst>
          </p:cNvPr>
          <p:cNvSpPr/>
          <p:nvPr/>
        </p:nvSpPr>
        <p:spPr>
          <a:xfrm>
            <a:off x="8577942" y="1932212"/>
            <a:ext cx="2783477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Lisa (</a:t>
            </a:r>
            <a:r>
              <a:rPr lang="et-EE" sz="2800" dirty="0" err="1"/>
              <a:t>Add</a:t>
            </a:r>
            <a:r>
              <a:rPr lang="et-EE" sz="2800" dirty="0"/>
              <a:t>)</a:t>
            </a:r>
          </a:p>
          <a:p>
            <a:pPr algn="ctr"/>
            <a:endParaRPr lang="et-EE" sz="2400" dirty="0"/>
          </a:p>
          <a:p>
            <a:r>
              <a:rPr lang="et-EE" sz="2400" dirty="0"/>
              <a:t>Alles nüüd lisa oma vaade:</a:t>
            </a:r>
          </a:p>
          <a:p>
            <a:r>
              <a:rPr lang="et-EE" sz="2400" dirty="0"/>
              <a:t>„minul on teistsugune kogemus – võin jagada?“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384BDC-B2A0-BDEC-1474-5CB2968842E1}"/>
              </a:ext>
            </a:extLst>
          </p:cNvPr>
          <p:cNvSpPr txBox="1"/>
          <p:nvPr/>
        </p:nvSpPr>
        <p:spPr>
          <a:xfrm>
            <a:off x="665480" y="5564777"/>
            <a:ext cx="9636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Enamik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meist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alustab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neljandast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sammust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Kogu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vahe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tekib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teisest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7D913EEF-EBE8-FC26-6F79-E5A1FCF9BE61}"/>
              </a:ext>
            </a:extLst>
          </p:cNvPr>
          <p:cNvSpPr/>
          <p:nvPr/>
        </p:nvSpPr>
        <p:spPr>
          <a:xfrm>
            <a:off x="5592717" y="1932212"/>
            <a:ext cx="2791823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Vasta (</a:t>
            </a:r>
            <a:r>
              <a:rPr lang="et-EE" sz="2800" dirty="0" err="1"/>
              <a:t>Respond</a:t>
            </a:r>
            <a:r>
              <a:rPr lang="et-EE" sz="2800" dirty="0"/>
              <a:t>)</a:t>
            </a:r>
          </a:p>
          <a:p>
            <a:pPr algn="ctr"/>
            <a:endParaRPr lang="et-EE" sz="2800" dirty="0"/>
          </a:p>
          <a:p>
            <a:r>
              <a:rPr lang="et-EE" sz="2400" dirty="0"/>
              <a:t>Vasta sellele, mida ta tegelikult küsis või ütles – mitte kõige nõrgemale versioonile sellest.</a:t>
            </a:r>
          </a:p>
        </p:txBody>
      </p:sp>
    </p:spTree>
    <p:extLst>
      <p:ext uri="{BB962C8B-B14F-4D97-AF65-F5344CB8AC3E}">
        <p14:creationId xmlns:p14="http://schemas.microsoft.com/office/powerpoint/2010/main" val="103432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 txBox="1"/>
          <p:nvPr/>
        </p:nvSpPr>
        <p:spPr>
          <a:xfrm>
            <a:off x="594359" y="424977"/>
            <a:ext cx="1131025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Järelduste redel – kuidas me jõuame </a:t>
            </a:r>
            <a:r>
              <a:rPr lang="en-US" sz="3700" b="1" dirty="0" err="1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valede</a:t>
            </a:r>
            <a:r>
              <a:rPr lang="en-US" sz="37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 </a:t>
            </a:r>
            <a:r>
              <a:rPr lang="en-US" sz="3700" b="1" dirty="0" err="1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järeldusteni</a:t>
            </a:r>
            <a:endParaRPr lang="en-US" sz="3700" b="1" dirty="0">
              <a:solidFill>
                <a:srgbClr val="742778"/>
              </a:solidFill>
              <a:latin typeface="Sitka Display" panose="02000505000000020004" pitchFamily="2" charset="0"/>
              <a:ea typeface="+mj-ea"/>
              <a:cs typeface="+mj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1874520" y="1792224"/>
            <a:ext cx="5394960" cy="566928"/>
          </a:xfrm>
          <a:prstGeom prst="roundRect">
            <a:avLst>
              <a:gd name="adj" fmla="val 9677"/>
            </a:avLst>
          </a:prstGeom>
          <a:gradFill>
            <a:gsLst>
              <a:gs pos="0">
                <a:srgbClr val="742778"/>
              </a:gs>
              <a:gs pos="100000">
                <a:schemeClr val="accent1">
                  <a:lumMod val="45000"/>
                  <a:lumOff val="55000"/>
                </a:schemeClr>
              </a:gs>
              <a:gs pos="96000">
                <a:srgbClr val="D6C0E2"/>
              </a:gs>
              <a:gs pos="95000">
                <a:srgbClr val="D6C0E2"/>
              </a:gs>
            </a:gsLst>
            <a:lin ang="5400000" scaled="1"/>
          </a:gra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6" name="Text 3"/>
          <p:cNvSpPr txBox="1"/>
          <p:nvPr/>
        </p:nvSpPr>
        <p:spPr>
          <a:xfrm>
            <a:off x="2148840" y="1792224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Tegutsen</a:t>
            </a: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3886200" y="1792224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Käitun oma uskumuse alusel – ja loon sellega uue fakti.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1618488" y="2468880"/>
            <a:ext cx="5650992" cy="566928"/>
          </a:xfrm>
          <a:prstGeom prst="roundRect">
            <a:avLst>
              <a:gd name="adj" fmla="val 9677"/>
            </a:avLst>
          </a:prstGeom>
          <a:gradFill flip="none" rotWithShape="1">
            <a:gsLst>
              <a:gs pos="0">
                <a:srgbClr val="742778"/>
              </a:gs>
              <a:gs pos="100000">
                <a:schemeClr val="accent1">
                  <a:lumMod val="45000"/>
                  <a:lumOff val="55000"/>
                </a:schemeClr>
              </a:gs>
              <a:gs pos="96000">
                <a:srgbClr val="D6C0E2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rgbClr val="3F6B68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9" name="Text 6"/>
          <p:cNvSpPr txBox="1"/>
          <p:nvPr/>
        </p:nvSpPr>
        <p:spPr>
          <a:xfrm>
            <a:off x="1892808" y="246888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Usun</a:t>
            </a:r>
            <a:endParaRPr lang="en-US" dirty="0"/>
          </a:p>
        </p:txBody>
      </p:sp>
      <p:sp>
        <p:nvSpPr>
          <p:cNvPr id="10" name="Text 7"/>
          <p:cNvSpPr txBox="1"/>
          <p:nvPr/>
        </p:nvSpPr>
        <p:spPr>
          <a:xfrm>
            <a:off x="3630168" y="2468880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Uskumus muutub minu jaoks tõeks: „ta on selline inimene“.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1362456" y="3145536"/>
            <a:ext cx="5907024" cy="566928"/>
          </a:xfrm>
          <a:prstGeom prst="roundRect">
            <a:avLst>
              <a:gd name="adj" fmla="val 9677"/>
            </a:avLst>
          </a:prstGeom>
          <a:gradFill>
            <a:gsLst>
              <a:gs pos="0">
                <a:srgbClr val="742778"/>
              </a:gs>
              <a:gs pos="100000">
                <a:schemeClr val="accent1">
                  <a:lumMod val="45000"/>
                  <a:lumOff val="55000"/>
                </a:schemeClr>
              </a:gs>
              <a:gs pos="96000">
                <a:srgbClr val="D6C0E2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3F6B68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2" name="Text 9"/>
          <p:cNvSpPr txBox="1"/>
          <p:nvPr/>
        </p:nvSpPr>
        <p:spPr>
          <a:xfrm>
            <a:off x="1636776" y="3145536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Järeldan</a:t>
            </a:r>
            <a:endParaRPr lang="en-US" dirty="0"/>
          </a:p>
        </p:txBody>
      </p:sp>
      <p:sp>
        <p:nvSpPr>
          <p:cNvPr id="13" name="Text 10"/>
          <p:cNvSpPr txBox="1"/>
          <p:nvPr/>
        </p:nvSpPr>
        <p:spPr>
          <a:xfrm>
            <a:off x="3374136" y="3145536"/>
            <a:ext cx="36210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Teen </a:t>
            </a:r>
            <a:r>
              <a:rPr lang="en-US" sz="16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kokkuvõtte</a:t>
            </a: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kogu inimese või rühma kohta.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106424" y="3822192"/>
            <a:ext cx="6163056" cy="566928"/>
          </a:xfrm>
          <a:prstGeom prst="roundRect">
            <a:avLst>
              <a:gd name="adj" fmla="val 9677"/>
            </a:avLst>
          </a:prstGeom>
          <a:gradFill>
            <a:gsLst>
              <a:gs pos="0">
                <a:srgbClr val="742778"/>
              </a:gs>
              <a:gs pos="100000">
                <a:schemeClr val="accent1">
                  <a:lumMod val="45000"/>
                  <a:lumOff val="55000"/>
                </a:schemeClr>
              </a:gs>
              <a:gs pos="96000">
                <a:srgbClr val="D6C0E2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3F6B68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5" name="Text 12"/>
          <p:cNvSpPr txBox="1"/>
          <p:nvPr/>
        </p:nvSpPr>
        <p:spPr>
          <a:xfrm>
            <a:off x="1380744" y="382219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Tõlgendan</a:t>
            </a:r>
            <a:endParaRPr lang="en-US" dirty="0"/>
          </a:p>
        </p:txBody>
      </p:sp>
      <p:sp>
        <p:nvSpPr>
          <p:cNvPr id="16" name="Text 13"/>
          <p:cNvSpPr txBox="1"/>
          <p:nvPr/>
        </p:nvSpPr>
        <p:spPr>
          <a:xfrm>
            <a:off x="3118104" y="3822192"/>
            <a:ext cx="38770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Annan nähtule tähenduse oma varasema kogemuse </a:t>
            </a:r>
            <a:r>
              <a:rPr lang="en-US" sz="16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põhjal</a:t>
            </a: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sp>
        <p:nvSpPr>
          <p:cNvPr id="17" name="Shape 14"/>
          <p:cNvSpPr/>
          <p:nvPr/>
        </p:nvSpPr>
        <p:spPr>
          <a:xfrm>
            <a:off x="850392" y="4498848"/>
            <a:ext cx="6419088" cy="566928"/>
          </a:xfrm>
          <a:prstGeom prst="roundRect">
            <a:avLst>
              <a:gd name="adj" fmla="val 9677"/>
            </a:avLst>
          </a:prstGeom>
          <a:gradFill>
            <a:gsLst>
              <a:gs pos="0">
                <a:srgbClr val="742778"/>
              </a:gs>
              <a:gs pos="100000">
                <a:schemeClr val="accent1">
                  <a:lumMod val="45000"/>
                  <a:lumOff val="55000"/>
                </a:schemeClr>
              </a:gs>
              <a:gs pos="96000">
                <a:srgbClr val="D6C0E2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3F6B68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8" name="Text 15"/>
          <p:cNvSpPr txBox="1"/>
          <p:nvPr/>
        </p:nvSpPr>
        <p:spPr>
          <a:xfrm>
            <a:off x="1124712" y="449884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Valin</a:t>
            </a:r>
            <a:endParaRPr lang="en-US" sz="1450" dirty="0"/>
          </a:p>
        </p:txBody>
      </p:sp>
      <p:sp>
        <p:nvSpPr>
          <p:cNvPr id="19" name="Text 16"/>
          <p:cNvSpPr txBox="1"/>
          <p:nvPr/>
        </p:nvSpPr>
        <p:spPr>
          <a:xfrm>
            <a:off x="2862072" y="4498848"/>
            <a:ext cx="41330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Märkan valikuliselt seda, mis kinnitab mu ootust.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94360" y="5175504"/>
            <a:ext cx="6675120" cy="566928"/>
          </a:xfrm>
          <a:prstGeom prst="roundRect">
            <a:avLst>
              <a:gd name="adj" fmla="val 9677"/>
            </a:avLst>
          </a:prstGeom>
          <a:gradFill flip="none" rotWithShape="1">
            <a:gsLst>
              <a:gs pos="0">
                <a:srgbClr val="742778">
                  <a:tint val="66000"/>
                  <a:satMod val="160000"/>
                </a:srgbClr>
              </a:gs>
              <a:gs pos="50000">
                <a:srgbClr val="742778">
                  <a:tint val="44500"/>
                  <a:satMod val="160000"/>
                </a:srgbClr>
              </a:gs>
              <a:gs pos="100000">
                <a:srgbClr val="742778">
                  <a:tint val="23500"/>
                  <a:satMod val="160000"/>
                </a:srgbClr>
              </a:gs>
            </a:gsLst>
            <a:lin ang="189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1" name="Text 18"/>
          <p:cNvSpPr txBox="1"/>
          <p:nvPr/>
        </p:nvSpPr>
        <p:spPr>
          <a:xfrm>
            <a:off x="868680" y="5175504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Näen ja kuulen</a:t>
            </a:r>
            <a:endParaRPr lang="en-US" dirty="0"/>
          </a:p>
        </p:txBody>
      </p:sp>
      <p:sp>
        <p:nvSpPr>
          <p:cNvPr id="22" name="Text 19"/>
          <p:cNvSpPr txBox="1"/>
          <p:nvPr/>
        </p:nvSpPr>
        <p:spPr>
          <a:xfrm>
            <a:off x="2606040" y="5175504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46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Kõik, mis tegelikult juhtus – enne igasugust tõlgendust.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7726680" y="1792224"/>
            <a:ext cx="3840480" cy="4023360"/>
          </a:xfrm>
          <a:prstGeom prst="roundRect">
            <a:avLst>
              <a:gd name="adj" fmla="val 1905"/>
            </a:avLst>
          </a:prstGeom>
          <a:gradFill>
            <a:gsLst>
              <a:gs pos="0">
                <a:srgbClr val="742778"/>
              </a:gs>
              <a:gs pos="100000">
                <a:schemeClr val="accent1">
                  <a:lumMod val="45000"/>
                  <a:lumOff val="55000"/>
                </a:schemeClr>
              </a:gs>
              <a:gs pos="96000">
                <a:srgbClr val="D6C0E2"/>
              </a:gs>
              <a:gs pos="38000">
                <a:srgbClr val="D6C0E2"/>
              </a:gs>
            </a:gsLst>
            <a:lin ang="5400000" scaled="1"/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24" name="Text 21"/>
          <p:cNvSpPr txBox="1"/>
          <p:nvPr/>
        </p:nvSpPr>
        <p:spPr>
          <a:xfrm>
            <a:off x="8046720" y="2112264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Kaks küsimust, mis viivad redelilt alla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8046720" y="3026664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600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„Mida ma tegelikult nägin või kuulsin – enne kui ma sellele tähenduse andsin?“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600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„Milline teine seletus sobiks sama tähelepanekuga?“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8046720" y="4855464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Kui teie kaks redelit erinevad, ei aita rohkem argumente. Aitab tagasi minek sinna, mida kumbki päriselt nägi.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32C21-1B37-415F-3BB6-4CC813259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93AD4-9389-C77C-16FC-52CD58E2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Stereotüüp, sildistamine, polariseerumine</a:t>
            </a:r>
            <a:endParaRPr 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AB1C738-A48B-6D50-B607-F314259F476F}"/>
              </a:ext>
            </a:extLst>
          </p:cNvPr>
          <p:cNvSpPr/>
          <p:nvPr/>
        </p:nvSpPr>
        <p:spPr>
          <a:xfrm>
            <a:off x="665480" y="1893025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1 Stereotüüp</a:t>
            </a:r>
          </a:p>
          <a:p>
            <a:pPr algn="ctr"/>
            <a:endParaRPr lang="et-EE" sz="2800" dirty="0"/>
          </a:p>
          <a:p>
            <a:r>
              <a:rPr lang="et-EE" sz="2400" dirty="0"/>
              <a:t>Aju otsetee: omistan inimesele rühma oletatavad omadused. Säästab aega ja kaotab inimese. Märgusõnad: „nad kõik“, „tüüpiline“.</a:t>
            </a:r>
          </a:p>
          <a:p>
            <a:endParaRPr lang="et-EE" sz="22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2397AF4D-67BB-851C-7B30-8718DB1E4090}"/>
              </a:ext>
            </a:extLst>
          </p:cNvPr>
          <p:cNvSpPr/>
          <p:nvPr/>
        </p:nvSpPr>
        <p:spPr>
          <a:xfrm>
            <a:off x="4249057" y="1906085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2 Sildistamine</a:t>
            </a:r>
          </a:p>
          <a:p>
            <a:pPr algn="ctr"/>
            <a:endParaRPr lang="et-EE" sz="2000" dirty="0"/>
          </a:p>
          <a:p>
            <a:r>
              <a:rPr lang="et-EE" sz="2400" dirty="0"/>
              <a:t>Asendan seisukoha nimetusega: „ta on lihtsalt üks nendest“. Silt lõpetab vestluse – sildile ei saa vastata, ainult vastu sildistada.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E02E22F7-8E44-C41A-CE3F-94B8A8F6C494}"/>
              </a:ext>
            </a:extLst>
          </p:cNvPr>
          <p:cNvSpPr/>
          <p:nvPr/>
        </p:nvSpPr>
        <p:spPr>
          <a:xfrm>
            <a:off x="7886700" y="1932212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800" dirty="0">
                <a:solidFill>
                  <a:prstClr val="black"/>
                </a:solidFill>
                <a:latin typeface="Calibri" panose="020F0502020204030204"/>
              </a:rPr>
              <a:t>3 </a:t>
            </a:r>
            <a:r>
              <a:rPr kumimoji="0" lang="et-E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Polariseerimine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Kaks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leeri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kus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kuulumine on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tähtsam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kui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sisu.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Iga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nüanss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loetakse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reetmiseks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Keskel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olijad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vaikivad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ära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6126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 txBox="1"/>
          <p:nvPr/>
        </p:nvSpPr>
        <p:spPr>
          <a:xfrm>
            <a:off x="594360" y="315115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Kuus </a:t>
            </a:r>
            <a:r>
              <a:rPr lang="en-US" sz="4400" b="1" dirty="0" err="1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sammu</a:t>
            </a:r>
            <a:r>
              <a:rPr lang="en-US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 </a:t>
            </a:r>
            <a:r>
              <a:rPr lang="et-EE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pingete maandamiseks</a:t>
            </a:r>
            <a:endParaRPr lang="en-US" sz="4400" b="1" dirty="0">
              <a:solidFill>
                <a:srgbClr val="742778"/>
              </a:solidFill>
              <a:latin typeface="Sitka Display" panose="02000505000000020004" pitchFamily="2" charset="0"/>
              <a:ea typeface="+mj-ea"/>
              <a:cs typeface="+mj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94360" y="1947672"/>
            <a:ext cx="3474720" cy="1691640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D6C0E2">
                  <a:shade val="30000"/>
                  <a:satMod val="115000"/>
                </a:srgbClr>
              </a:gs>
              <a:gs pos="0">
                <a:srgbClr val="742778"/>
              </a:gs>
              <a:gs pos="56643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3986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1300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</a:gsLst>
            <a:lin ang="5400000" scaled="1"/>
            <a:tileRect/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6" name="Shape 3"/>
          <p:cNvSpPr/>
          <p:nvPr/>
        </p:nvSpPr>
        <p:spPr>
          <a:xfrm>
            <a:off x="822960" y="2176272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7" name="Text 4"/>
          <p:cNvSpPr txBox="1"/>
          <p:nvPr/>
        </p:nvSpPr>
        <p:spPr>
          <a:xfrm>
            <a:off x="822960" y="2176272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2167128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Peatu ja aeglusta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6791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Ära vasta esimese impulsi ajel. Paus on sekkumine, mitte nõrkus.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4343400" y="1947672"/>
            <a:ext cx="3474720" cy="1691640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D6C0E2">
                  <a:shade val="30000"/>
                  <a:satMod val="115000"/>
                </a:srgbClr>
              </a:gs>
              <a:gs pos="0">
                <a:srgbClr val="742778"/>
              </a:gs>
              <a:gs pos="56643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3986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1300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</a:gsLst>
            <a:lin ang="5400000" scaled="1"/>
            <a:tileRect/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11" name="Shape 8"/>
          <p:cNvSpPr/>
          <p:nvPr/>
        </p:nvSpPr>
        <p:spPr>
          <a:xfrm>
            <a:off x="4572000" y="2176272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2" name="Text 9"/>
          <p:cNvSpPr txBox="1"/>
          <p:nvPr/>
        </p:nvSpPr>
        <p:spPr>
          <a:xfrm>
            <a:off x="4572000" y="2176272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2167128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Vii fookus rühmalt inimesele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0" y="283464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„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Räägi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mulle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mis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sinuga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juhtus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“ –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üldistuselt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konkreetsele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8092440" y="1947672"/>
            <a:ext cx="3474720" cy="1691640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D6C0E2">
                  <a:shade val="30000"/>
                  <a:satMod val="115000"/>
                </a:srgbClr>
              </a:gs>
              <a:gs pos="0">
                <a:srgbClr val="742778"/>
              </a:gs>
              <a:gs pos="56643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3986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1300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</a:gsLst>
            <a:lin ang="5400000" scaled="1"/>
            <a:tileRect/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16" name="Shape 13"/>
          <p:cNvSpPr/>
          <p:nvPr/>
        </p:nvSpPr>
        <p:spPr>
          <a:xfrm>
            <a:off x="8321040" y="2176272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7" name="Text 14"/>
          <p:cNvSpPr txBox="1"/>
          <p:nvPr/>
        </p:nvSpPr>
        <p:spPr>
          <a:xfrm>
            <a:off x="8321040" y="2176272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8823960" y="2167128"/>
            <a:ext cx="26436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Tunnusta</a:t>
            </a:r>
            <a:r>
              <a:rPr lang="en-US" sz="15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emotsiooni</a:t>
            </a:r>
            <a:endParaRPr lang="en-US" sz="2400" b="1" dirty="0">
              <a:solidFill>
                <a:srgbClr val="16302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8321040" y="26791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„Ma näen, et see on sulle tähtis.“ Emotsiooni eitamine tõstab selle kaks korda.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594360" y="3913632"/>
            <a:ext cx="3474720" cy="1691640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D6C0E2">
                  <a:shade val="30000"/>
                  <a:satMod val="115000"/>
                </a:srgbClr>
              </a:gs>
              <a:gs pos="0">
                <a:srgbClr val="742778"/>
              </a:gs>
              <a:gs pos="56643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3986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1300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</a:gsLst>
            <a:lin ang="5400000" scaled="1"/>
            <a:tileRect/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21" name="Shape 18"/>
          <p:cNvSpPr/>
          <p:nvPr/>
        </p:nvSpPr>
        <p:spPr>
          <a:xfrm>
            <a:off x="822960" y="4142232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2" name="Text 19"/>
          <p:cNvSpPr txBox="1"/>
          <p:nvPr/>
        </p:nvSpPr>
        <p:spPr>
          <a:xfrm>
            <a:off x="822960" y="4142232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1325880" y="413308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Meenuta ühist eesmärki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822960" y="480060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„Me mõlemad tahame, et see klass / kogukond toimiks.“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4343400" y="3913632"/>
            <a:ext cx="3474720" cy="1691640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D6C0E2">
                  <a:shade val="30000"/>
                  <a:satMod val="115000"/>
                </a:srgbClr>
              </a:gs>
              <a:gs pos="0">
                <a:srgbClr val="742778"/>
              </a:gs>
              <a:gs pos="56643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3986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1300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</a:gsLst>
            <a:lin ang="5400000" scaled="1"/>
            <a:tileRect/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26" name="Shape 23"/>
          <p:cNvSpPr/>
          <p:nvPr/>
        </p:nvSpPr>
        <p:spPr>
          <a:xfrm>
            <a:off x="4572000" y="4142232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7" name="Text 24"/>
          <p:cNvSpPr txBox="1"/>
          <p:nvPr/>
        </p:nvSpPr>
        <p:spPr>
          <a:xfrm>
            <a:off x="4572000" y="4142232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5074920" y="4133088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 </a:t>
            </a:r>
            <a:r>
              <a:rPr lang="en-US" sz="2400" b="1" dirty="0" err="1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piir</a:t>
            </a:r>
            <a:r>
              <a:rPr lang="et-EE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</a:t>
            </a:r>
            <a:r>
              <a:rPr lang="en-US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t-EE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ära </a:t>
            </a:r>
            <a:r>
              <a:rPr lang="en-US" sz="2400" b="1" dirty="0" err="1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diagnoos</a:t>
            </a:r>
            <a:r>
              <a:rPr lang="et-EE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4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4773168"/>
            <a:ext cx="301752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„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Selline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t-EE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väljend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sobi siia ruumi“ – tegu, mitte inimese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iseloom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</p:txBody>
      </p:sp>
      <p:sp>
        <p:nvSpPr>
          <p:cNvPr id="30" name="Shape 27"/>
          <p:cNvSpPr/>
          <p:nvPr/>
        </p:nvSpPr>
        <p:spPr>
          <a:xfrm>
            <a:off x="8092440" y="3913632"/>
            <a:ext cx="3474720" cy="1691640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D6C0E2">
                  <a:shade val="30000"/>
                  <a:satMod val="115000"/>
                </a:srgbClr>
              </a:gs>
              <a:gs pos="0">
                <a:srgbClr val="742778"/>
              </a:gs>
              <a:gs pos="56643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3986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  <a:gs pos="13000">
                <a:srgbClr val="D6C0E2">
                  <a:shade val="100000"/>
                  <a:satMod val="115000"/>
                  <a:alpha val="83000"/>
                  <a:lumMod val="98000"/>
                  <a:lumOff val="2000"/>
                </a:srgbClr>
              </a:gs>
            </a:gsLst>
            <a:lin ang="5400000" scaled="1"/>
            <a:tileRect/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31" name="Shape 28"/>
          <p:cNvSpPr/>
          <p:nvPr/>
        </p:nvSpPr>
        <p:spPr>
          <a:xfrm>
            <a:off x="8321040" y="4142232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2" name="Text 29"/>
          <p:cNvSpPr txBox="1"/>
          <p:nvPr/>
        </p:nvSpPr>
        <p:spPr>
          <a:xfrm>
            <a:off x="8321040" y="4142232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8823960" y="4133088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Lepi kokku, kuidas edasi</a:t>
            </a:r>
            <a:endParaRPr lang="en-US" sz="2400" dirty="0"/>
          </a:p>
        </p:txBody>
      </p:sp>
      <p:sp>
        <p:nvSpPr>
          <p:cNvPr id="34" name="Text 31"/>
          <p:cNvSpPr txBox="1"/>
          <p:nvPr/>
        </p:nvSpPr>
        <p:spPr>
          <a:xfrm>
            <a:off x="8321040" y="4818888"/>
            <a:ext cx="3017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„Räägime homme kahekesi.“ </a:t>
            </a:r>
            <a:r>
              <a:rPr lang="et-EE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Lahendamata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konflikt tuleb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tagasi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t-EE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pingelisemana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</p:txBody>
      </p:sp>
      <p:sp>
        <p:nvSpPr>
          <p:cNvPr id="35" name="Text 32"/>
          <p:cNvSpPr txBox="1"/>
          <p:nvPr/>
        </p:nvSpPr>
        <p:spPr>
          <a:xfrm>
            <a:off x="594360" y="5879592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Esimesed kolm sammu käivad suhte, mitte sisu kohta. Sisu juurde jõuab alles </a:t>
            </a:r>
            <a:r>
              <a:rPr lang="en-US" sz="2600" i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pärast</a:t>
            </a:r>
            <a:r>
              <a:rPr lang="en-US" sz="26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ne</a:t>
            </a:r>
            <a:r>
              <a:rPr lang="et-EE" sz="2600" i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nde</a:t>
            </a:r>
            <a:r>
              <a:rPr lang="et-EE" sz="26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lahendamist</a:t>
            </a:r>
            <a:r>
              <a:rPr lang="en-US" sz="26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6BB161-E9C4-880A-86F3-3771ED0B023D}"/>
              </a:ext>
            </a:extLst>
          </p:cNvPr>
          <p:cNvSpPr txBox="1"/>
          <p:nvPr/>
        </p:nvSpPr>
        <p:spPr>
          <a:xfrm>
            <a:off x="10101431" y="-1290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t-EE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4677C-6E3B-AFFF-3E8C-453D3D460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64AAC-2A86-F4E5-E9E8-46C20812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„Meie vs nemad“</a:t>
            </a:r>
            <a:endParaRPr 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2F2E9B2-357F-A4A5-D0CE-11E53E8A2DD1}"/>
              </a:ext>
            </a:extLst>
          </p:cNvPr>
          <p:cNvSpPr/>
          <p:nvPr/>
        </p:nvSpPr>
        <p:spPr>
          <a:xfrm>
            <a:off x="665480" y="1893025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1</a:t>
            </a:r>
          </a:p>
          <a:p>
            <a:pPr algn="ctr"/>
            <a:endParaRPr lang="et-EE" sz="2800" dirty="0"/>
          </a:p>
          <a:p>
            <a:r>
              <a:rPr lang="et-EE" sz="2400" dirty="0"/>
              <a:t>Räägitakse rühmadest, mitte inimestest ega tegudest</a:t>
            </a:r>
            <a:endParaRPr lang="et-EE" sz="22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B092AFF8-00B6-BCEA-9858-38F0520A26B3}"/>
              </a:ext>
            </a:extLst>
          </p:cNvPr>
          <p:cNvSpPr/>
          <p:nvPr/>
        </p:nvSpPr>
        <p:spPr>
          <a:xfrm>
            <a:off x="4249057" y="1906085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algn="ctr"/>
            <a:r>
              <a:rPr lang="et-EE" sz="2800" dirty="0"/>
              <a:t>2</a:t>
            </a:r>
          </a:p>
          <a:p>
            <a:pPr algn="ctr"/>
            <a:endParaRPr lang="et-EE" sz="2000" dirty="0"/>
          </a:p>
          <a:p>
            <a:r>
              <a:rPr lang="et-EE" sz="2400" dirty="0"/>
              <a:t>Vastaspoole kõige nõrgemat argumenti käsitletakse tema tugevaimana.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2960602A-641E-45F2-C3AF-86A07389E7F2}"/>
              </a:ext>
            </a:extLst>
          </p:cNvPr>
          <p:cNvSpPr/>
          <p:nvPr/>
        </p:nvSpPr>
        <p:spPr>
          <a:xfrm>
            <a:off x="7886700" y="1932212"/>
            <a:ext cx="3474720" cy="3246120"/>
          </a:xfrm>
          <a:prstGeom prst="roundRect">
            <a:avLst>
              <a:gd name="adj" fmla="val 2254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800" dirty="0">
                <a:solidFill>
                  <a:prstClr val="black"/>
                </a:solidFill>
                <a:latin typeface="Calibri" panose="020F0502020204030204"/>
              </a:rPr>
              <a:t>3</a:t>
            </a: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Oma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poole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vigu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seletatakse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olukorraga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teise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poole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omi </a:t>
            </a:r>
            <a:r>
              <a:rPr kumimoji="0" lang="fi-FI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iseloomuga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3997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 txBox="1"/>
          <p:nvPr/>
        </p:nvSpPr>
        <p:spPr>
          <a:xfrm>
            <a:off x="594360" y="382971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Kui vestlus </a:t>
            </a:r>
            <a:r>
              <a:rPr lang="en-US" sz="4400" b="1" dirty="0" err="1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ei</a:t>
            </a:r>
            <a:r>
              <a:rPr lang="en-US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tööta</a:t>
            </a:r>
            <a:r>
              <a:rPr lang="et-EE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 - piirid</a:t>
            </a:r>
            <a:endParaRPr lang="en-US" sz="4400" b="1" dirty="0">
              <a:solidFill>
                <a:srgbClr val="742778"/>
              </a:solidFill>
              <a:latin typeface="Sitka Display" panose="02000505000000020004" pitchFamily="2" charset="0"/>
              <a:ea typeface="+mj-ea"/>
              <a:cs typeface="+mj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94360" y="1792224"/>
            <a:ext cx="5303520" cy="4297680"/>
          </a:xfrm>
          <a:prstGeom prst="roundRect">
            <a:avLst>
              <a:gd name="adj" fmla="val 1702"/>
            </a:avLst>
          </a:prstGeom>
          <a:gradFill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</a:gradFill>
          <a:ln w="12700">
            <a:solidFill>
              <a:srgbClr val="EFF3F1"/>
            </a:solidFill>
            <a:prstDash val="solid"/>
          </a:ln>
          <a:effectLst>
            <a:outerShdw blurRad="101600" dist="25400" dir="5400000" algn="bl" rotWithShape="0">
              <a:srgbClr val="1E3A38">
                <a:alpha val="12000"/>
              </a:srgbClr>
            </a:outerShdw>
          </a:effectLst>
        </p:spPr>
        <p:txBody>
          <a:bodyPr/>
          <a:lstStyle/>
          <a:p>
            <a:endParaRPr lang="et-EE"/>
          </a:p>
        </p:txBody>
      </p:sp>
      <p:sp>
        <p:nvSpPr>
          <p:cNvPr id="6" name="Text 3"/>
          <p:cNvSpPr txBox="1"/>
          <p:nvPr/>
        </p:nvSpPr>
        <p:spPr>
          <a:xfrm>
            <a:off x="960120" y="211226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0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Millal lõpetada või edasi lükata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960120" y="2752344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300"/>
              </a:spcAft>
              <a:buSzPct val="100000"/>
              <a:buChar char="▪"/>
            </a:pPr>
            <a:r>
              <a:rPr lang="en-US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Sama ring kordub kolmandat korda ilma uue mõtteta</a:t>
            </a:r>
            <a:endParaRPr lang="en-US" dirty="0"/>
          </a:p>
          <a:p>
            <a:pPr marL="342900" indent="-342900">
              <a:spcAft>
                <a:spcPts val="1300"/>
              </a:spcAft>
              <a:buSzPct val="100000"/>
              <a:buChar char="▪"/>
            </a:pPr>
            <a:r>
              <a:rPr lang="en-US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Üks pool ei otsi arusaamist, vaid publikut</a:t>
            </a:r>
            <a:endParaRPr lang="en-US" dirty="0"/>
          </a:p>
          <a:p>
            <a:pPr marL="342900" indent="-342900">
              <a:spcAft>
                <a:spcPts val="1300"/>
              </a:spcAft>
              <a:buSzPct val="100000"/>
              <a:buChar char="▪"/>
            </a:pPr>
            <a:r>
              <a:rPr lang="en-US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 ise ei suuda enam rahulikult kuulata</a:t>
            </a:r>
            <a:endParaRPr lang="en-US" dirty="0"/>
          </a:p>
          <a:p>
            <a:pPr marL="342900" indent="-342900">
              <a:spcAft>
                <a:spcPts val="1300"/>
              </a:spcAft>
              <a:buSzPct val="100000"/>
              <a:buChar char="▪"/>
            </a:pPr>
            <a:r>
              <a:rPr lang="en-US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Kellegi turvatunne ruumis on ohus</a:t>
            </a:r>
            <a:endParaRPr lang="en-US" dirty="0"/>
          </a:p>
          <a:p>
            <a:pPr marL="342900" indent="-342900">
              <a:spcAft>
                <a:spcPts val="1300"/>
              </a:spcAft>
              <a:buSzPct val="100000"/>
              <a:buChar char="▪"/>
            </a:pPr>
            <a:r>
              <a:rPr lang="en-US" dirty="0">
                <a:solidFill>
                  <a:srgbClr val="163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Aeg või koht on vale – vestlus vajab teist raami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960120" y="5264258"/>
            <a:ext cx="4572000" cy="822960"/>
          </a:xfrm>
          <a:prstGeom prst="roundRect">
            <a:avLst>
              <a:gd name="adj" fmla="val 6667"/>
            </a:avLst>
          </a:prstGeom>
          <a:solidFill>
            <a:srgbClr val="D6C0E2"/>
          </a:solidFill>
          <a:ln w="12700">
            <a:solidFill>
              <a:srgbClr val="E3EAE6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9" name="Text 6"/>
          <p:cNvSpPr txBox="1"/>
          <p:nvPr/>
        </p:nvSpPr>
        <p:spPr>
          <a:xfrm>
            <a:off x="1234440" y="5221228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b="1" i="1" dirty="0">
                <a:solidFill>
                  <a:srgbClr val="234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„Ma tahan seda vestlust jätkata, aga mitte praegu. Kas kolmapäeval?“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63640" y="1792224"/>
            <a:ext cx="5303520" cy="4297680"/>
          </a:xfrm>
          <a:prstGeom prst="roundRect">
            <a:avLst>
              <a:gd name="adj" fmla="val 1702"/>
            </a:avLst>
          </a:prstGeom>
          <a:solidFill>
            <a:srgbClr val="742778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1" name="Text 8"/>
          <p:cNvSpPr txBox="1"/>
          <p:nvPr/>
        </p:nvSpPr>
        <p:spPr>
          <a:xfrm>
            <a:off x="6629400" y="211226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 ei ole dialoogi teema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6629400" y="2752344"/>
            <a:ext cx="4206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Inimväärikus</a:t>
            </a:r>
            <a:r>
              <a:rPr lang="en-US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</a:t>
            </a:r>
            <a:r>
              <a:rPr lang="en-US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</a:t>
            </a:r>
            <a:r>
              <a:rPr lang="en-US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ole </a:t>
            </a:r>
            <a:r>
              <a:rPr lang="et-EE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kunagi </a:t>
            </a:r>
            <a:r>
              <a:rPr lang="en-US" dirty="0" err="1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läbiräägitav</a:t>
            </a:r>
            <a:endParaRPr lang="en-US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Ähvardus või vaenu õhutamine – seda ei arutata, see peatatakse</a:t>
            </a:r>
            <a:endParaRPr lang="en-US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Kellegi kohalolu õigus ruumis</a:t>
            </a:r>
            <a:endParaRPr lang="en-US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dirty="0">
                <a:solidFill>
                  <a:srgbClr val="DC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Alandamine „ainult naljaga“</a:t>
            </a:r>
            <a:endParaRPr lang="en-US" dirty="0"/>
          </a:p>
        </p:txBody>
      </p:sp>
      <p:sp>
        <p:nvSpPr>
          <p:cNvPr id="13" name="Text 10"/>
          <p:cNvSpPr txBox="1"/>
          <p:nvPr/>
        </p:nvSpPr>
        <p:spPr>
          <a:xfrm>
            <a:off x="6629400" y="4992624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Piiri seadmine ei ole dialoogi läbikukkumine – see on </a:t>
            </a:r>
            <a:r>
              <a:rPr lang="en-US" sz="1600" i="1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eeldus</a:t>
            </a: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Ilma piirita ei ole ruum turvaline nendele, kelle pihta löök käib.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 txBox="1"/>
          <p:nvPr/>
        </p:nvSpPr>
        <p:spPr>
          <a:xfrm>
            <a:off x="594360" y="512061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Seitse</a:t>
            </a:r>
            <a:r>
              <a:rPr lang="en-US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 </a:t>
            </a:r>
            <a:r>
              <a:rPr lang="et-EE" sz="4400" b="1" dirty="0">
                <a:solidFill>
                  <a:srgbClr val="742778"/>
                </a:solidFill>
                <a:latin typeface="Sitka Display" panose="02000505000000020004" pitchFamily="2" charset="0"/>
                <a:ea typeface="+mj-ea"/>
                <a:cs typeface="+mj-cs"/>
              </a:rPr>
              <a:t>mõtet kaasavõtmiseks</a:t>
            </a:r>
            <a:endParaRPr lang="en-US" sz="4400" b="1" dirty="0">
              <a:solidFill>
                <a:srgbClr val="742778"/>
              </a:solidFill>
              <a:latin typeface="Sitka Display" panose="02000505000000020004" pitchFamily="2" charset="0"/>
              <a:ea typeface="+mj-ea"/>
              <a:cs typeface="+mj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94360" y="1792224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6" name="Text 3"/>
          <p:cNvSpPr txBox="1"/>
          <p:nvPr/>
        </p:nvSpPr>
        <p:spPr>
          <a:xfrm>
            <a:off x="594360" y="1792224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143000" y="1655064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Vaidlus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faktide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üle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on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tihti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vaidlus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väärtuste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üle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Küsi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endalt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mis on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kaalul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94360" y="2660904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9" name="Text 6"/>
          <p:cNvSpPr txBox="1"/>
          <p:nvPr/>
        </p:nvSpPr>
        <p:spPr>
          <a:xfrm>
            <a:off x="594360" y="2660904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2523744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Kinnita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kuuldu üle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enne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kui lisad. Kinnitamine ei ole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nõustumine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Shape 8"/>
          <p:cNvSpPr/>
          <p:nvPr/>
        </p:nvSpPr>
        <p:spPr>
          <a:xfrm>
            <a:off x="594360" y="3529584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2" name="Text 9"/>
          <p:cNvSpPr txBox="1"/>
          <p:nvPr/>
        </p:nvSpPr>
        <p:spPr>
          <a:xfrm>
            <a:off x="594360" y="3529584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3392424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lnSpc>
                <a:spcPts val="2000"/>
              </a:lnSpc>
              <a:buNone/>
            </a:pP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Küsi „kuidas sa selleni jõudsid“, mitte „kas sa ei arva, et“.</a:t>
            </a:r>
          </a:p>
        </p:txBody>
      </p:sp>
      <p:sp>
        <p:nvSpPr>
          <p:cNvPr id="14" name="Shape 11"/>
          <p:cNvSpPr/>
          <p:nvPr/>
        </p:nvSpPr>
        <p:spPr>
          <a:xfrm>
            <a:off x="594360" y="4398264"/>
            <a:ext cx="384048" cy="384048"/>
          </a:xfrm>
          <a:prstGeom prst="ellipse">
            <a:avLst/>
          </a:prstGeom>
          <a:solidFill>
            <a:srgbClr val="234E52"/>
          </a:solidFill>
          <a:ln w="12700">
            <a:solidFill>
              <a:srgbClr val="234E5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5" name="Text 12"/>
          <p:cNvSpPr txBox="1"/>
          <p:nvPr/>
        </p:nvSpPr>
        <p:spPr>
          <a:xfrm>
            <a:off x="594360" y="4398264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4261104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Räägi inimesest ja 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tema tegudest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mitte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rühmast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Shape 14"/>
          <p:cNvSpPr/>
          <p:nvPr/>
        </p:nvSpPr>
        <p:spPr>
          <a:xfrm>
            <a:off x="6263640" y="1792224"/>
            <a:ext cx="384048" cy="384048"/>
          </a:xfrm>
          <a:prstGeom prst="ellipse">
            <a:avLst/>
          </a:prstGeom>
          <a:solidFill>
            <a:srgbClr val="8FB09E"/>
          </a:soli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8" name="Text 15"/>
          <p:cNvSpPr txBox="1"/>
          <p:nvPr/>
        </p:nvSpPr>
        <p:spPr>
          <a:xfrm>
            <a:off x="6263640" y="1792224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6812280" y="1655064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lnSpc>
                <a:spcPts val="2000"/>
              </a:lnSpc>
              <a:buNone/>
            </a:pP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Kui pulss on üleval, 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argument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ei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tööta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Aeglusta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Shape 17"/>
          <p:cNvSpPr/>
          <p:nvPr/>
        </p:nvSpPr>
        <p:spPr>
          <a:xfrm>
            <a:off x="6263640" y="2660904"/>
            <a:ext cx="384048" cy="384048"/>
          </a:xfrm>
          <a:prstGeom prst="ellipse">
            <a:avLst/>
          </a:prstGeom>
          <a:solidFill>
            <a:srgbClr val="8FB09E"/>
          </a:soli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1" name="Text 18"/>
          <p:cNvSpPr txBox="1"/>
          <p:nvPr/>
        </p:nvSpPr>
        <p:spPr>
          <a:xfrm>
            <a:off x="6263640" y="2660904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6812280" y="2523744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Seatud p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iir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id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ei ole dialoogi lõpp, vaid selle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eeldus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Shape 20"/>
          <p:cNvSpPr/>
          <p:nvPr/>
        </p:nvSpPr>
        <p:spPr>
          <a:xfrm>
            <a:off x="6263640" y="3529584"/>
            <a:ext cx="384048" cy="384048"/>
          </a:xfrm>
          <a:prstGeom prst="ellipse">
            <a:avLst/>
          </a:prstGeom>
          <a:solidFill>
            <a:srgbClr val="8FB09E"/>
          </a:solidFill>
          <a:ln w="12700">
            <a:solidFill>
              <a:srgbClr val="8FB09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4" name="Text 21"/>
          <p:cNvSpPr txBox="1"/>
          <p:nvPr/>
        </p:nvSpPr>
        <p:spPr>
          <a:xfrm>
            <a:off x="6263640" y="3529584"/>
            <a:ext cx="384048" cy="384048"/>
          </a:xfrm>
          <a:prstGeom prst="rect">
            <a:avLst/>
          </a:prstGeom>
          <a:solidFill>
            <a:srgbClr val="74277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6812280" y="3392424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Vestlus, mis jäi pooleli, ei ole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läbi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kukkunud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epi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kokku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aeg</a:t>
            </a:r>
            <a:r>
              <a:rPr lang="et-EE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jätkamiseks</a:t>
            </a:r>
            <a:r>
              <a:rPr lang="en-US" sz="2200" dirty="0">
                <a:solidFill>
                  <a:srgbClr val="16302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Shape 23"/>
          <p:cNvSpPr/>
          <p:nvPr/>
        </p:nvSpPr>
        <p:spPr>
          <a:xfrm>
            <a:off x="6263640" y="4535424"/>
            <a:ext cx="5303520" cy="1691640"/>
          </a:xfrm>
          <a:prstGeom prst="roundRect">
            <a:avLst>
              <a:gd name="adj" fmla="val 4324"/>
            </a:avLst>
          </a:prstGeom>
          <a:solidFill>
            <a:srgbClr val="D6C0E2"/>
          </a:solidFill>
          <a:ln w="12700">
            <a:solidFill>
              <a:srgbClr val="F6EDE4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7" name="Text 24"/>
          <p:cNvSpPr txBox="1"/>
          <p:nvPr/>
        </p:nvSpPr>
        <p:spPr>
          <a:xfrm>
            <a:off x="6583680" y="4764024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2200" b="1" kern="0" spc="100" dirty="0">
                <a:solidFill>
                  <a:srgbClr val="742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r>
              <a:rPr lang="en-US" sz="2200" b="1" kern="0" spc="100" dirty="0" err="1">
                <a:solidFill>
                  <a:srgbClr val="742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õp</a:t>
            </a:r>
            <a:r>
              <a:rPr lang="et-EE" sz="2200" b="1" kern="0" spc="100" dirty="0">
                <a:solidFill>
                  <a:srgbClr val="742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r>
              <a:rPr lang="en-US" sz="2200" b="1" kern="0" spc="100" dirty="0">
                <a:solidFill>
                  <a:srgbClr val="742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 (5 min)</a:t>
            </a:r>
            <a:endParaRPr lang="en-US" sz="2200" dirty="0">
              <a:solidFill>
                <a:srgbClr val="742778"/>
              </a:solidFill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6583680" y="5175504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300"/>
              </a:lnSpc>
              <a:buNone/>
            </a:pPr>
            <a:r>
              <a:rPr lang="en-US" sz="1700" b="1" dirty="0">
                <a:solidFill>
                  <a:srgbClr val="8A4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</a:t>
            </a:r>
            <a:r>
              <a:rPr lang="en-US" sz="20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Üks asi, mida ma järgmisel korral teisiti teen, on…“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2298699"/>
            <a:ext cx="10515600" cy="3865617"/>
          </a:xfrm>
        </p:spPr>
        <p:txBody>
          <a:bodyPr>
            <a:normAutofit/>
          </a:bodyPr>
          <a:lstStyle/>
          <a:p>
            <a:r>
              <a:rPr lang="en-US" dirty="0" err="1"/>
              <a:t>Aitäh</a:t>
            </a:r>
            <a:r>
              <a:rPr lang="en-US" dirty="0"/>
              <a:t>!</a:t>
            </a:r>
            <a:br>
              <a:rPr lang="en-US" dirty="0"/>
            </a:br>
            <a:br>
              <a:rPr lang="en-US" dirty="0"/>
            </a:br>
            <a:r>
              <a:rPr lang="en-US" sz="3300" dirty="0" err="1"/>
              <a:t>Kontakt</a:t>
            </a:r>
            <a:r>
              <a:rPr lang="en-US" sz="3300" dirty="0"/>
              <a:t>: Pille Tsopp-Pagan</a:t>
            </a:r>
            <a:br>
              <a:rPr lang="en-US" sz="3300" dirty="0"/>
            </a:br>
            <a:r>
              <a:rPr lang="en-US" sz="3300" dirty="0">
                <a:hlinkClick r:id="rId2"/>
              </a:rPr>
              <a:t>pille.tsopp-pagan@naistetugi.ee</a:t>
            </a:r>
            <a:br>
              <a:rPr lang="en-US" sz="3300" dirty="0"/>
            </a:br>
            <a:r>
              <a:rPr lang="en-US" sz="3300" dirty="0"/>
              <a:t>tel.5074 194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217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5667</TotalTime>
  <Words>1954</Words>
  <Application>Microsoft Office PowerPoint</Application>
  <PresentationFormat>Widescreen</PresentationFormat>
  <Paragraphs>227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Courier New</vt:lpstr>
      <vt:lpstr>Sitka Display</vt:lpstr>
      <vt:lpstr>Sitka Heading</vt:lpstr>
      <vt:lpstr>Sitka Text</vt:lpstr>
      <vt:lpstr>Times New Roman</vt:lpstr>
      <vt:lpstr>Wingdings</vt:lpstr>
      <vt:lpstr>Office Theme</vt:lpstr>
      <vt:lpstr>Kuidas rääkida keerulistel teemadel?</vt:lpstr>
      <vt:lpstr>Millest me räägime? </vt:lpstr>
      <vt:lpstr>Kokkulepped, mis teevad ruumi turvaliseks </vt:lpstr>
      <vt:lpstr>Tänane inforuum </vt:lpstr>
      <vt:lpstr>Tundlikud teemad</vt:lpstr>
      <vt:lpstr>Vestluste tasandid</vt:lpstr>
      <vt:lpstr>Väitejoon</vt:lpstr>
      <vt:lpstr>Aktiivne kuulamine</vt:lpstr>
      <vt:lpstr>Kuulamine ja oma järjekorra ootamine</vt:lpstr>
      <vt:lpstr>LARA – neli sammu rasketes vestlustes</vt:lpstr>
      <vt:lpstr>PowerPoint Presentation</vt:lpstr>
      <vt:lpstr>Stereotüüp, sildistamine, polariseerumine</vt:lpstr>
      <vt:lpstr>PowerPoint Presentation</vt:lpstr>
      <vt:lpstr>„Meie vs nemad“</vt:lpstr>
      <vt:lpstr>PowerPoint Presentation</vt:lpstr>
      <vt:lpstr>PowerPoint Presentation</vt:lpstr>
      <vt:lpstr>Aitäh!  Kontakt: Pille Tsopp-Pagan pille.tsopp-pagan@naistetugi.ee tel.5074 194 </vt:lpstr>
    </vt:vector>
  </TitlesOfParts>
  <Company>Tartu Ülikool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 Vollmer</dc:creator>
  <cp:lastModifiedBy>Pille Tsopp-Pagan</cp:lastModifiedBy>
  <cp:revision>58</cp:revision>
  <cp:lastPrinted>2026-08-30T10:26:26Z</cp:lastPrinted>
  <dcterms:created xsi:type="dcterms:W3CDTF">2020-03-04T11:17:31Z</dcterms:created>
  <dcterms:modified xsi:type="dcterms:W3CDTF">2026-08-30T10:26:54Z</dcterms:modified>
</cp:coreProperties>
</file>